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2CA3-C40A-4902-81A2-BB378BFC47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AEC0-CBD7-4749-B206-ADD608488D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Pilli (</a:t>
            </a:r>
            <a:r>
              <a:rPr lang="en-US" dirty="0" err="1" smtClean="0"/>
              <a:t>Fimbriae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50000" r="43192" b="21875"/>
          <a:stretch>
            <a:fillRect/>
          </a:stretch>
        </p:blipFill>
        <p:spPr bwMode="auto">
          <a:xfrm>
            <a:off x="95956" y="1524000"/>
            <a:ext cx="904804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Pilli (</a:t>
            </a:r>
            <a:r>
              <a:rPr lang="en-US" dirty="0" err="1" smtClean="0"/>
              <a:t>Fimbriae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err="1"/>
              <a:t>Fimbriae</a:t>
            </a:r>
            <a:r>
              <a:rPr lang="en-US" dirty="0"/>
              <a:t> and </a:t>
            </a:r>
            <a:r>
              <a:rPr lang="en-US" b="1" dirty="0" err="1"/>
              <a:t>pili</a:t>
            </a:r>
            <a:r>
              <a:rPr lang="en-US" dirty="0"/>
              <a:t> are interchangeable terms used to designate short, hair-like structures on the surfaces of </a:t>
            </a:r>
            <a:r>
              <a:rPr lang="en-US" dirty="0" err="1"/>
              <a:t>procaryotic</a:t>
            </a:r>
            <a:r>
              <a:rPr lang="en-US" dirty="0"/>
              <a:t> cells. Like flagella, they are composed of protein. 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Fimbriae</a:t>
            </a:r>
            <a:r>
              <a:rPr lang="en-US" dirty="0" smtClean="0"/>
              <a:t> </a:t>
            </a:r>
            <a:r>
              <a:rPr lang="en-US" dirty="0"/>
              <a:t>are shorter and stiffer than flagella, and slightly smaller in diameter. Generally, </a:t>
            </a:r>
            <a:r>
              <a:rPr lang="en-US" dirty="0" err="1"/>
              <a:t>fimbriae</a:t>
            </a:r>
            <a:r>
              <a:rPr lang="en-US" dirty="0"/>
              <a:t> have nothing to do with bacterial movement (there are exceptions, e.g. twitching movement on </a:t>
            </a:r>
            <a:r>
              <a:rPr lang="en-US" i="1" dirty="0"/>
              <a:t>Pseudomonas</a:t>
            </a:r>
            <a:r>
              <a:rPr lang="en-US" dirty="0"/>
              <a:t>). 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Fimbriae</a:t>
            </a:r>
            <a:r>
              <a:rPr lang="en-US" dirty="0" smtClean="0"/>
              <a:t> </a:t>
            </a:r>
            <a:r>
              <a:rPr lang="en-US" dirty="0"/>
              <a:t>are very common in Gram-negative bacteria, but occur in some </a:t>
            </a:r>
            <a:r>
              <a:rPr lang="en-US" dirty="0" err="1"/>
              <a:t>archaea</a:t>
            </a:r>
            <a:r>
              <a:rPr lang="en-US" dirty="0"/>
              <a:t> and Gram-positive bacteria as well. </a:t>
            </a:r>
            <a:endParaRPr lang="en-US" dirty="0" smtClean="0"/>
          </a:p>
          <a:p>
            <a:pPr algn="just">
              <a:buNone/>
            </a:pPr>
            <a:r>
              <a:rPr lang="en-US" dirty="0" err="1" smtClean="0"/>
              <a:t>Fimbriae</a:t>
            </a:r>
            <a:r>
              <a:rPr lang="en-US" dirty="0" smtClean="0"/>
              <a:t> </a:t>
            </a:r>
            <a:r>
              <a:rPr lang="en-US" dirty="0"/>
              <a:t>are most often involved in adherence of bacteria to surfaces, substrates and other cells or tissues in nature. In </a:t>
            </a:r>
            <a:r>
              <a:rPr lang="en-US" i="1" dirty="0"/>
              <a:t>E. coli</a:t>
            </a:r>
            <a:r>
              <a:rPr lang="en-US" dirty="0"/>
              <a:t>, a specialized type of </a:t>
            </a:r>
            <a:r>
              <a:rPr lang="en-US" dirty="0" err="1"/>
              <a:t>pilus</a:t>
            </a:r>
            <a:r>
              <a:rPr lang="en-US" dirty="0"/>
              <a:t>, the </a:t>
            </a:r>
            <a:r>
              <a:rPr lang="en-US" b="1" dirty="0"/>
              <a:t>F or sex </a:t>
            </a:r>
            <a:r>
              <a:rPr lang="en-US" b="1" dirty="0" err="1"/>
              <a:t>pilus</a:t>
            </a:r>
            <a:r>
              <a:rPr lang="en-US" dirty="0"/>
              <a:t>, apparently stabilizes mating bacteria during the process of </a:t>
            </a:r>
            <a:r>
              <a:rPr lang="en-US" b="1" dirty="0"/>
              <a:t>conjugation</a:t>
            </a:r>
            <a:r>
              <a:rPr lang="en-US" dirty="0"/>
              <a:t>, but the function of the smaller, more numerous common </a:t>
            </a:r>
            <a:r>
              <a:rPr lang="en-US" dirty="0" err="1"/>
              <a:t>pili</a:t>
            </a:r>
            <a:r>
              <a:rPr lang="en-US" dirty="0"/>
              <a:t> is quite different.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err="1" smtClean="0"/>
              <a:t>Continu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Pilli are hollow, </a:t>
            </a:r>
            <a:r>
              <a:rPr lang="en-US" dirty="0" err="1" smtClean="0"/>
              <a:t>nonhelical</a:t>
            </a:r>
            <a:r>
              <a:rPr lang="en-US" dirty="0" smtClean="0"/>
              <a:t>, filamentous appendages that are thinner, shorter and more numerous than flagella. </a:t>
            </a:r>
          </a:p>
          <a:p>
            <a:pPr algn="just">
              <a:buNone/>
            </a:pPr>
            <a:r>
              <a:rPr lang="en-US" dirty="0" smtClean="0"/>
              <a:t>Several functions associated with different types of </a:t>
            </a:r>
            <a:r>
              <a:rPr lang="en-US" dirty="0" err="1" smtClean="0"/>
              <a:t>pilli</a:t>
            </a:r>
            <a:r>
              <a:rPr lang="en-US" dirty="0" smtClean="0"/>
              <a:t>. One type, known as the F </a:t>
            </a:r>
            <a:r>
              <a:rPr lang="en-US" dirty="0" err="1" smtClean="0"/>
              <a:t>pilus</a:t>
            </a:r>
            <a:r>
              <a:rPr lang="en-US" dirty="0" smtClean="0"/>
              <a:t> (or sex </a:t>
            </a:r>
            <a:r>
              <a:rPr lang="en-US" dirty="0" err="1" smtClean="0"/>
              <a:t>pilus</a:t>
            </a:r>
            <a:r>
              <a:rPr lang="en-US" dirty="0" smtClean="0"/>
              <a:t>), serves as the port of entry of genetic material during bacterial mating. </a:t>
            </a:r>
          </a:p>
          <a:p>
            <a:pPr algn="just">
              <a:buNone/>
            </a:pPr>
            <a:r>
              <a:rPr lang="en-US" dirty="0" smtClean="0"/>
              <a:t>Some </a:t>
            </a:r>
            <a:r>
              <a:rPr lang="en-US" dirty="0" err="1" smtClean="0"/>
              <a:t>pilli</a:t>
            </a:r>
            <a:r>
              <a:rPr lang="en-US" dirty="0" smtClean="0"/>
              <a:t> play a major role in human infection by allowing pathogenic bacteria to attach epithelial cells lining the respiratory, intestinal or </a:t>
            </a:r>
            <a:r>
              <a:rPr lang="en-US" dirty="0" err="1" smtClean="0"/>
              <a:t>genotourinary</a:t>
            </a:r>
            <a:r>
              <a:rPr lang="en-US" dirty="0" smtClean="0"/>
              <a:t> tract. </a:t>
            </a:r>
          </a:p>
          <a:p>
            <a:pPr algn="just">
              <a:buNone/>
            </a:pPr>
            <a:r>
              <a:rPr lang="en-US" dirty="0" smtClean="0"/>
              <a:t>This attachment prevents the  bacteria from being washed away by the flow of mucous or body fluids and permits the infection to be established.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Capsules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42" t="14583" r="53148" b="40625"/>
          <a:stretch>
            <a:fillRect/>
          </a:stretch>
        </p:blipFill>
        <p:spPr bwMode="auto">
          <a:xfrm>
            <a:off x="0" y="1454046"/>
            <a:ext cx="9144000" cy="54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1620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Capsule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705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Some bacterial cell surrounded by a viscous substance forming a covering layer or envelope around the cell wall.</a:t>
            </a:r>
          </a:p>
          <a:p>
            <a:pPr algn="just"/>
            <a:r>
              <a:rPr lang="en-US" sz="2000" dirty="0"/>
              <a:t>When a gel-like layer forms a well-defined condensed layer around the bacterial envelope, it is called a </a:t>
            </a:r>
            <a:r>
              <a:rPr lang="en-US" sz="2000" b="1" i="1" dirty="0"/>
              <a:t>capsule</a:t>
            </a:r>
            <a:r>
              <a:rPr lang="en-US" sz="2000" dirty="0"/>
              <a:t> and is demonstrable by a light microscope</a:t>
            </a:r>
            <a:r>
              <a:rPr lang="en-US" sz="2000" i="1" dirty="0"/>
              <a:t>.</a:t>
            </a:r>
            <a:r>
              <a:rPr lang="en-US" sz="2000" dirty="0"/>
              <a:t> When this gel-like layer is narrower, detectable only by indirect serological methods or by electron microscope but not by light microscope, it is called a </a:t>
            </a:r>
            <a:r>
              <a:rPr lang="en-US" sz="2000" b="1" i="1" dirty="0"/>
              <a:t>microcapsule</a:t>
            </a:r>
            <a:r>
              <a:rPr lang="en-US" sz="2000" dirty="0"/>
              <a:t>. An amorphous viscid colloidal material secreted by some bacteria </a:t>
            </a:r>
            <a:r>
              <a:rPr lang="en-US" sz="2000" dirty="0" err="1"/>
              <a:t>extracellularly</a:t>
            </a:r>
            <a:r>
              <a:rPr lang="en-US" sz="2000" dirty="0"/>
              <a:t> is termed as loose or free </a:t>
            </a:r>
            <a:r>
              <a:rPr lang="en-US" sz="2000" b="1" i="1" dirty="0"/>
              <a:t>slime</a:t>
            </a:r>
            <a:r>
              <a:rPr lang="en-US" sz="2000" dirty="0"/>
              <a:t> or </a:t>
            </a:r>
            <a:r>
              <a:rPr lang="en-US" sz="2000" b="1" i="1" dirty="0" err="1"/>
              <a:t>glycocalyx</a:t>
            </a:r>
            <a:r>
              <a:rPr lang="en-US" sz="2000" dirty="0" smtClean="0"/>
              <a:t>. </a:t>
            </a:r>
          </a:p>
          <a:p>
            <a:pPr algn="just"/>
            <a:r>
              <a:rPr lang="en-US" sz="2000" dirty="0" smtClean="0"/>
              <a:t>Capsules appear to be amorphous gelatinous area surrounding a cell. Capsular material are not highly water-soluble and therefore does not readily diffuse away from the cells that produce it. In other instances the material is highly water soluble and dissolves in the medium.  </a:t>
            </a:r>
          </a:p>
          <a:p>
            <a:pPr algn="just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5442" t="35417" r="11079" b="28125"/>
          <a:stretch>
            <a:fillRect/>
          </a:stretch>
        </p:blipFill>
        <p:spPr bwMode="auto">
          <a:xfrm>
            <a:off x="0" y="1524000"/>
            <a:ext cx="373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Conti….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000" dirty="0" smtClean="0"/>
              <a:t>Capsule can serve as a number of functions, depending on the bacterial species-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Provide protection against temporary drying by binding water molecules.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Block attachment of </a:t>
            </a:r>
            <a:r>
              <a:rPr lang="en-US" sz="2000" dirty="0" err="1" smtClean="0"/>
              <a:t>bacteriophages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Antiphagocytic</a:t>
            </a:r>
            <a:r>
              <a:rPr lang="en-US" sz="2000" dirty="0" smtClean="0"/>
              <a:t> i.e., they inhibit the engulfment of pathogenic bacteria by WBC and thus contribute to invasive or infective ability (virulence). 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Promote attachment of bacteria to surfaces, for example, </a:t>
            </a:r>
            <a:r>
              <a:rPr lang="en-US" sz="2000" i="1" dirty="0" smtClean="0"/>
              <a:t>Streptococcus mutants, </a:t>
            </a:r>
            <a:r>
              <a:rPr lang="en-US" sz="2000" dirty="0" smtClean="0"/>
              <a:t>a bacterium associated with producing dental caries, firmly adheres to the smooth surfaces of teeth because of its secretions </a:t>
            </a:r>
            <a:r>
              <a:rPr lang="en-US" sz="2000" dirty="0"/>
              <a:t>o</a:t>
            </a:r>
            <a:r>
              <a:rPr lang="en-US" sz="2000" dirty="0" smtClean="0"/>
              <a:t>f a water-insoluble capsular </a:t>
            </a:r>
            <a:r>
              <a:rPr lang="en-US" sz="2000" dirty="0" err="1" smtClean="0"/>
              <a:t>glucans</a:t>
            </a:r>
            <a:r>
              <a:rPr lang="en-US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If capsules are composed of  having an electrical charge, such as sugar-</a:t>
            </a:r>
            <a:r>
              <a:rPr lang="en-US" sz="2000" dirty="0" err="1" smtClean="0"/>
              <a:t>uronic</a:t>
            </a:r>
            <a:r>
              <a:rPr lang="en-US" sz="2000" dirty="0" smtClean="0"/>
              <a:t> acids, they promote the stability of bacterial suspension by preventing the cells from aggregating and settling out, because cells bearing similarly charged surface tend to repel one another. 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Conti….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Bacterial capsules are composed of polysaccharides. Capsules composed of single kind of sugar are termed </a:t>
            </a:r>
            <a:r>
              <a:rPr lang="en-US" sz="2000" dirty="0" err="1" smtClean="0">
                <a:solidFill>
                  <a:srgbClr val="FF0000"/>
                </a:solidFill>
              </a:rPr>
              <a:t>homopolysacchrides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and are usually synthesized outside the cell from disaccharides by </a:t>
            </a:r>
            <a:r>
              <a:rPr lang="en-US" sz="2000" dirty="0" err="1" smtClean="0"/>
              <a:t>exocellular</a:t>
            </a:r>
            <a:r>
              <a:rPr lang="en-US" sz="2000" dirty="0" smtClean="0"/>
              <a:t> enzymes.</a:t>
            </a:r>
          </a:p>
          <a:p>
            <a:pPr algn="just"/>
            <a:r>
              <a:rPr lang="en-US" sz="2000" dirty="0" smtClean="0"/>
              <a:t>Other capsules are composed of different kinds of sugars and are termed </a:t>
            </a:r>
            <a:r>
              <a:rPr lang="en-US" sz="2000" dirty="0" err="1" smtClean="0">
                <a:solidFill>
                  <a:srgbClr val="FF0000"/>
                </a:solidFill>
              </a:rPr>
              <a:t>heteropolysaccharides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these are usually </a:t>
            </a:r>
            <a:r>
              <a:rPr lang="en-US" sz="2000" dirty="0" err="1" smtClean="0"/>
              <a:t>sythesized</a:t>
            </a:r>
            <a:r>
              <a:rPr lang="en-US" sz="2000" dirty="0" smtClean="0"/>
              <a:t> from sugar </a:t>
            </a:r>
            <a:r>
              <a:rPr lang="en-US" sz="2000" dirty="0" err="1" smtClean="0"/>
              <a:t>precusors</a:t>
            </a:r>
            <a:r>
              <a:rPr lang="en-US" sz="2000" dirty="0" smtClean="0"/>
              <a:t> that activates within the cell, attached to a lipid carrier molecule, transported across the </a:t>
            </a:r>
            <a:r>
              <a:rPr lang="en-US" sz="2000" dirty="0" err="1" smtClean="0"/>
              <a:t>cytoplasmic</a:t>
            </a:r>
            <a:r>
              <a:rPr lang="en-US" sz="2000" dirty="0" smtClean="0"/>
              <a:t> membrane and polymerized outside the cell. </a:t>
            </a:r>
          </a:p>
          <a:p>
            <a:pPr algn="just"/>
            <a:r>
              <a:rPr lang="en-US" sz="2000" dirty="0" smtClean="0"/>
              <a:t>A few capsules  are polypeptides. For example, the capsule of the anthrax  organisms, </a:t>
            </a:r>
            <a:r>
              <a:rPr lang="en-US" sz="2000" i="1" dirty="0" smtClean="0"/>
              <a:t>B. </a:t>
            </a:r>
            <a:r>
              <a:rPr lang="en-US" sz="2000" i="1" dirty="0" err="1" smtClean="0"/>
              <a:t>anthracis</a:t>
            </a:r>
            <a:r>
              <a:rPr lang="en-US" sz="2000" i="1" dirty="0" smtClean="0"/>
              <a:t>, </a:t>
            </a:r>
            <a:r>
              <a:rPr lang="en-US" sz="2000" dirty="0" smtClean="0"/>
              <a:t>is composed entirely of  a polymer of </a:t>
            </a:r>
            <a:r>
              <a:rPr lang="en-US" sz="2000" dirty="0" err="1" smtClean="0"/>
              <a:t>glutamic</a:t>
            </a:r>
            <a:r>
              <a:rPr lang="en-US" sz="2000" dirty="0" smtClean="0"/>
              <a:t> acid is the rare D optical isomer rather than the usual L isomer commonly found in nature. 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Sheath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97" t="53876" r="69878" b="24237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415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Pilli (Fimbriae) </vt:lpstr>
      <vt:lpstr>Pilli (Fimbriae) </vt:lpstr>
      <vt:lpstr>Continu….</vt:lpstr>
      <vt:lpstr>Capsules </vt:lpstr>
      <vt:lpstr>Capsule</vt:lpstr>
      <vt:lpstr>Conti….</vt:lpstr>
      <vt:lpstr>Conti….</vt:lpstr>
      <vt:lpstr>Sheath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Pilli (Fimbriae)</dc:title>
  <dc:creator>acer</dc:creator>
  <cp:lastModifiedBy>acer</cp:lastModifiedBy>
  <cp:revision>7</cp:revision>
  <dcterms:created xsi:type="dcterms:W3CDTF">2022-01-20T23:28:44Z</dcterms:created>
  <dcterms:modified xsi:type="dcterms:W3CDTF">2022-01-21T00:36:21Z</dcterms:modified>
</cp:coreProperties>
</file>